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906000" type="A4"/>
  <p:notesSz cx="6669088" cy="9928225"/>
  <p:defaultTextStyle>
    <a:defPPr>
      <a:defRPr lang="en-US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314"/>
    <a:srgbClr val="A8B400"/>
    <a:srgbClr val="EB9700"/>
    <a:srgbClr val="9C2AA0"/>
    <a:srgbClr val="007C92"/>
    <a:srgbClr val="00B0CA"/>
    <a:srgbClr val="5E2750"/>
    <a:srgbClr val="FECB00"/>
    <a:srgbClr val="54575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1" autoAdjust="0"/>
  </p:normalViewPr>
  <p:slideViewPr>
    <p:cSldViewPr snapToGrid="0" showGuides="1">
      <p:cViewPr varScale="1">
        <p:scale>
          <a:sx n="61" d="100"/>
          <a:sy n="61" d="100"/>
        </p:scale>
        <p:origin x="262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426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11/04/2017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‹#›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11/04/2017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6288" y="744538"/>
            <a:ext cx="25765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/>
          <a:stretch/>
        </p:blipFill>
        <p:spPr>
          <a:xfrm>
            <a:off x="2" y="0"/>
            <a:ext cx="6517001" cy="990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74" y="3567"/>
            <a:ext cx="4147228" cy="9898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031" y="1901997"/>
            <a:ext cx="2810508" cy="2684419"/>
          </a:xfrm>
        </p:spPr>
        <p:txBody>
          <a:bodyPr>
            <a:normAutofit/>
          </a:bodyPr>
          <a:lstStyle>
            <a:lvl1pPr algn="r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227" y="4635974"/>
            <a:ext cx="2807540" cy="1315189"/>
          </a:xfrm>
        </p:spPr>
        <p:txBody>
          <a:bodyPr>
            <a:noAutofit/>
          </a:bodyPr>
          <a:lstStyle>
            <a:lvl1pPr marL="0" indent="0" algn="r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40858" y="9138985"/>
            <a:ext cx="1565911" cy="528931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6"/>
          <a:stretch/>
        </p:blipFill>
        <p:spPr>
          <a:xfrm>
            <a:off x="1125857" y="0"/>
            <a:ext cx="5730721" cy="99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04"/>
            <a:ext cx="3835745" cy="9897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54" y="4927384"/>
            <a:ext cx="2857772" cy="2684419"/>
          </a:xfrm>
        </p:spPr>
        <p:txBody>
          <a:bodyPr>
            <a:normAutofit/>
          </a:bodyPr>
          <a:lstStyle>
            <a:lvl1pPr algn="l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153" y="7661361"/>
            <a:ext cx="2864795" cy="1315189"/>
          </a:xfrm>
        </p:spPr>
        <p:txBody>
          <a:bodyPr>
            <a:noAutofit/>
          </a:bodyPr>
          <a:lstStyle>
            <a:lvl1pPr marL="0" indent="0" algn="l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9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"/>
          <a:stretch/>
        </p:blipFill>
        <p:spPr>
          <a:xfrm>
            <a:off x="1133001" y="0"/>
            <a:ext cx="5725001" cy="99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04"/>
            <a:ext cx="3835745" cy="9897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54" y="4927384"/>
            <a:ext cx="2857772" cy="2684419"/>
          </a:xfrm>
        </p:spPr>
        <p:txBody>
          <a:bodyPr>
            <a:normAutofit/>
          </a:bodyPr>
          <a:lstStyle>
            <a:lvl1pPr algn="l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153" y="7661361"/>
            <a:ext cx="2864795" cy="1315189"/>
          </a:xfrm>
        </p:spPr>
        <p:txBody>
          <a:bodyPr>
            <a:noAutofit/>
          </a:bodyPr>
          <a:lstStyle>
            <a:lvl1pPr marL="0" indent="0" algn="l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19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" y="5319890"/>
            <a:ext cx="4618235" cy="418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/>
          <a:stretch/>
        </p:blipFill>
        <p:spPr>
          <a:xfrm>
            <a:off x="2621758" y="0"/>
            <a:ext cx="4235228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031" y="1901997"/>
            <a:ext cx="2810508" cy="2684419"/>
          </a:xfrm>
        </p:spPr>
        <p:txBody>
          <a:bodyPr>
            <a:normAutofit/>
          </a:bodyPr>
          <a:lstStyle>
            <a:lvl1pPr algn="r">
              <a:lnSpc>
                <a:spcPts val="2096"/>
              </a:lnSpc>
              <a:defRPr sz="195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227" y="4635974"/>
            <a:ext cx="2807540" cy="1315189"/>
          </a:xfrm>
        </p:spPr>
        <p:txBody>
          <a:bodyPr>
            <a:noAutofit/>
          </a:bodyPr>
          <a:lstStyle>
            <a:lvl1pPr marL="0" indent="0" algn="r">
              <a:buNone/>
              <a:defRPr sz="975">
                <a:solidFill>
                  <a:schemeClr val="accent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40858" y="9138985"/>
            <a:ext cx="1565911" cy="528931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46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/>
          <a:stretch/>
        </p:blipFill>
        <p:spPr>
          <a:xfrm>
            <a:off x="2621758" y="0"/>
            <a:ext cx="4235228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031" y="1901997"/>
            <a:ext cx="2810508" cy="2684419"/>
          </a:xfrm>
        </p:spPr>
        <p:txBody>
          <a:bodyPr>
            <a:normAutofit/>
          </a:bodyPr>
          <a:lstStyle>
            <a:lvl1pPr algn="r">
              <a:lnSpc>
                <a:spcPts val="2096"/>
              </a:lnSpc>
              <a:defRPr sz="195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227" y="4635974"/>
            <a:ext cx="2807540" cy="1315189"/>
          </a:xfrm>
        </p:spPr>
        <p:txBody>
          <a:bodyPr>
            <a:noAutofit/>
          </a:bodyPr>
          <a:lstStyle>
            <a:lvl1pPr marL="0" indent="0" algn="r">
              <a:buNone/>
              <a:defRPr sz="975">
                <a:solidFill>
                  <a:schemeClr val="accent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40858" y="9138985"/>
            <a:ext cx="1565911" cy="528931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974"/>
            <a:ext cx="2686051" cy="6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42901" y="2083184"/>
            <a:ext cx="5858039" cy="6890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493350" indent="0">
              <a:buNone/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396697"/>
            <a:ext cx="5858037" cy="16864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7C8834-FB40-4F56-935F-46565A85CAC1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42900" y="395199"/>
            <a:ext cx="5858037" cy="1687984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42900" y="2083184"/>
            <a:ext cx="2863215" cy="6890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975" dirty="0" smtClean="0"/>
            </a:lvl1pPr>
            <a:lvl2pPr>
              <a:defRPr lang="en-US" sz="731" dirty="0" smtClean="0"/>
            </a:lvl2pPr>
            <a:lvl3pPr>
              <a:defRPr lang="en-US" sz="731" dirty="0" smtClean="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44021" y="2083184"/>
            <a:ext cx="2856919" cy="6890308"/>
          </a:xfrm>
        </p:spPr>
        <p:txBody>
          <a:bodyPr/>
          <a:lstStyle>
            <a:lvl1pPr>
              <a:defRPr sz="975"/>
            </a:lvl1pPr>
            <a:lvl2pPr>
              <a:defRPr sz="731"/>
            </a:lvl2pPr>
            <a:lvl3pPr>
              <a:defRPr sz="731"/>
            </a:lvl3pPr>
            <a:lvl4pPr>
              <a:defRPr sz="671"/>
            </a:lvl4pPr>
            <a:lvl5pPr>
              <a:defRPr sz="67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165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03" userDrawn="1">
          <p15:clr>
            <a:srgbClr val="FBAE40"/>
          </p15:clr>
        </p15:guide>
        <p15:guide id="2" pos="202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42903" y="395200"/>
            <a:ext cx="3003316" cy="1687982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42900" y="2083185"/>
            <a:ext cx="3001567" cy="6890307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097" dirty="0" smtClean="0"/>
            </a:lvl1pPr>
            <a:lvl2pPr marL="162516" indent="0">
              <a:buNone/>
              <a:defRPr lang="en-US" sz="854" dirty="0" smtClean="0"/>
            </a:lvl2pPr>
            <a:lvl3pPr marL="330834" indent="0">
              <a:buNone/>
              <a:defRPr lang="en-US" sz="854" dirty="0" smtClean="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1FB12A-F8DE-4216-821F-3276BD7352E2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9390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0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91"/>
            <a:ext cx="2103273" cy="9901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44092" y="1416417"/>
            <a:ext cx="1385149" cy="3536584"/>
          </a:xfrm>
        </p:spPr>
        <p:txBody>
          <a:bodyPr>
            <a:normAutofit/>
          </a:bodyPr>
          <a:lstStyle>
            <a:lvl1pPr algn="l">
              <a:lnSpc>
                <a:spcPts val="1548"/>
              </a:lnSpc>
              <a:defRPr sz="1341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3014F9-D6A5-462C-A459-0E6D51DCEB21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36" y="1901709"/>
            <a:ext cx="2699147" cy="707178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60"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09926" y="2213565"/>
            <a:ext cx="1270396" cy="6759929"/>
          </a:xfrm>
        </p:spPr>
        <p:txBody>
          <a:bodyPr/>
          <a:lstStyle>
            <a:lvl1pPr marL="0" indent="0">
              <a:spcAft>
                <a:spcPts val="731"/>
              </a:spcAft>
              <a:buNone/>
              <a:defRPr sz="731"/>
            </a:lvl1pPr>
            <a:lvl2pPr marL="162516" indent="0">
              <a:buNone/>
              <a:defRPr sz="640"/>
            </a:lvl2pPr>
            <a:lvl3pPr marL="330834" indent="0">
              <a:buNone/>
              <a:defRPr sz="640"/>
            </a:lvl3pPr>
            <a:lvl4pPr marL="493350" indent="0">
              <a:buNone/>
              <a:defRPr sz="610"/>
            </a:lvl4pPr>
            <a:lvl5pPr marL="603629" indent="0">
              <a:buNone/>
              <a:defRPr sz="61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1058" y="2213565"/>
            <a:ext cx="1270396" cy="6759929"/>
          </a:xfrm>
        </p:spPr>
        <p:txBody>
          <a:bodyPr/>
          <a:lstStyle>
            <a:lvl1pPr marL="0" indent="0">
              <a:spcAft>
                <a:spcPts val="731"/>
              </a:spcAft>
              <a:buNone/>
              <a:defRPr sz="731"/>
            </a:lvl1pPr>
            <a:lvl2pPr marL="162516" indent="0">
              <a:buNone/>
              <a:defRPr sz="640"/>
            </a:lvl2pPr>
            <a:lvl3pPr marL="330834" indent="0">
              <a:buNone/>
              <a:defRPr sz="640"/>
            </a:lvl3pPr>
            <a:lvl4pPr marL="493350" indent="0">
              <a:buNone/>
              <a:defRPr sz="610"/>
            </a:lvl4pPr>
            <a:lvl5pPr marL="603629" indent="0">
              <a:buNone/>
              <a:defRPr sz="61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A8D524-68A2-4395-A4A6-55646E807998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8EC4B5-C5C0-4868-8B1B-C1C1A69B394D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4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/>
          <a:stretch/>
        </p:blipFill>
        <p:spPr>
          <a:xfrm>
            <a:off x="2" y="0"/>
            <a:ext cx="5354932" cy="990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74" y="3567"/>
            <a:ext cx="4147228" cy="9898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031" y="1901997"/>
            <a:ext cx="2810508" cy="2684419"/>
          </a:xfrm>
        </p:spPr>
        <p:txBody>
          <a:bodyPr>
            <a:normAutofit/>
          </a:bodyPr>
          <a:lstStyle>
            <a:lvl1pPr algn="r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227" y="4635974"/>
            <a:ext cx="2807540" cy="1315189"/>
          </a:xfrm>
        </p:spPr>
        <p:txBody>
          <a:bodyPr>
            <a:noAutofit/>
          </a:bodyPr>
          <a:lstStyle>
            <a:lvl1pPr marL="0" indent="0" algn="r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40858" y="9138985"/>
            <a:ext cx="1565911" cy="528931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7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1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717"/>
            <a:ext cx="2103273" cy="9900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2" y="4937977"/>
            <a:ext cx="1417500" cy="3570667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341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1548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63B94E2-7CF7-4443-BBD6-C2DE9BCACC5B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0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B5046C-3529-4138-A35A-2D8AC73C073B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3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36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4602956" y="9138985"/>
            <a:ext cx="1600200" cy="528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A67E45-AA3B-4BAD-B6FB-99F738852CA1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9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FE143-3CFB-453D-95E7-E68F181DC061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9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D559D3-F9F6-4DE6-B288-FF812D3F95F8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7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F9C3EA-B052-4E40-B4D9-1645E841D566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4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52C12-CE5E-442B-89E6-2D70F01DFF99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87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C57AB-C17D-4691-A24C-327DBC7CA96E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r="1161"/>
          <a:stretch/>
        </p:blipFill>
        <p:spPr>
          <a:xfrm>
            <a:off x="1133001" y="0"/>
            <a:ext cx="5725001" cy="99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04"/>
            <a:ext cx="3835745" cy="9897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54" y="4927384"/>
            <a:ext cx="2857772" cy="2684419"/>
          </a:xfrm>
        </p:spPr>
        <p:txBody>
          <a:bodyPr>
            <a:normAutofit/>
          </a:bodyPr>
          <a:lstStyle>
            <a:lvl1pPr algn="l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153" y="7661361"/>
            <a:ext cx="2864795" cy="1315189"/>
          </a:xfrm>
        </p:spPr>
        <p:txBody>
          <a:bodyPr>
            <a:noAutofit/>
          </a:bodyPr>
          <a:lstStyle>
            <a:lvl1pPr marL="0" indent="0" algn="l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77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04D0F-E1AC-4304-B8AE-5379FBE9068A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51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566FC-4787-466A-B7CE-90105A3A508A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85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6" y="8944"/>
            <a:ext cx="1325845" cy="9888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620"/>
            <a:ext cx="6857144" cy="9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85" y="4225340"/>
            <a:ext cx="3699272" cy="47512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5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D0F69-2146-4E9F-A3D1-93E5649E97AD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6470717" y="8255868"/>
            <a:ext cx="387283" cy="1650133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437113" y="2082095"/>
            <a:ext cx="3669455" cy="7067097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C188-290C-4949-8FC0-898609ABB1F0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75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887677" y="2082096"/>
            <a:ext cx="4773083" cy="6894453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6470717" y="8255868"/>
            <a:ext cx="387283" cy="16501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9EA54-4CB4-474C-A174-137EC7F36B9E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40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32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"/>
          <a:stretch/>
        </p:blipFill>
        <p:spPr>
          <a:xfrm>
            <a:off x="1168804" y="4403"/>
            <a:ext cx="5689197" cy="99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04"/>
            <a:ext cx="3835745" cy="9897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54" y="4927384"/>
            <a:ext cx="2857772" cy="2684419"/>
          </a:xfrm>
        </p:spPr>
        <p:txBody>
          <a:bodyPr>
            <a:normAutofit/>
          </a:bodyPr>
          <a:lstStyle>
            <a:lvl1pPr algn="l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153" y="7661361"/>
            <a:ext cx="2864795" cy="1315189"/>
          </a:xfrm>
        </p:spPr>
        <p:txBody>
          <a:bodyPr>
            <a:noAutofit/>
          </a:bodyPr>
          <a:lstStyle>
            <a:lvl1pPr marL="0" indent="0" algn="l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15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4" y="0"/>
            <a:ext cx="5786437" cy="99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04"/>
            <a:ext cx="3835745" cy="9897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54" y="4927384"/>
            <a:ext cx="2857772" cy="2684419"/>
          </a:xfrm>
        </p:spPr>
        <p:txBody>
          <a:bodyPr>
            <a:normAutofit/>
          </a:bodyPr>
          <a:lstStyle>
            <a:lvl1pPr algn="l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153" y="7661361"/>
            <a:ext cx="2864795" cy="1315189"/>
          </a:xfrm>
        </p:spPr>
        <p:txBody>
          <a:bodyPr>
            <a:noAutofit/>
          </a:bodyPr>
          <a:lstStyle>
            <a:lvl1pPr marL="0" indent="0" algn="l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95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6" y="0"/>
            <a:ext cx="5786437" cy="99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04"/>
            <a:ext cx="3835745" cy="9897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54" y="4927384"/>
            <a:ext cx="2857772" cy="2684419"/>
          </a:xfrm>
        </p:spPr>
        <p:txBody>
          <a:bodyPr>
            <a:normAutofit/>
          </a:bodyPr>
          <a:lstStyle>
            <a:lvl1pPr algn="l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153" y="7661361"/>
            <a:ext cx="2864795" cy="1315189"/>
          </a:xfrm>
        </p:spPr>
        <p:txBody>
          <a:bodyPr>
            <a:noAutofit/>
          </a:bodyPr>
          <a:lstStyle>
            <a:lvl1pPr marL="0" indent="0" algn="l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75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7" y="0"/>
            <a:ext cx="5972175" cy="99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04"/>
            <a:ext cx="3835745" cy="9897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54" y="4927384"/>
            <a:ext cx="2857772" cy="2684419"/>
          </a:xfrm>
        </p:spPr>
        <p:txBody>
          <a:bodyPr>
            <a:normAutofit/>
          </a:bodyPr>
          <a:lstStyle>
            <a:lvl1pPr algn="l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153" y="7661361"/>
            <a:ext cx="2864795" cy="1315189"/>
          </a:xfrm>
        </p:spPr>
        <p:txBody>
          <a:bodyPr>
            <a:noAutofit/>
          </a:bodyPr>
          <a:lstStyle>
            <a:lvl1pPr marL="0" indent="0" algn="l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7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/>
          <a:stretch/>
        </p:blipFill>
        <p:spPr>
          <a:xfrm>
            <a:off x="1" y="0"/>
            <a:ext cx="5349816" cy="990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74" y="3567"/>
            <a:ext cx="4147228" cy="9898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031" y="1901997"/>
            <a:ext cx="2810508" cy="2684419"/>
          </a:xfrm>
        </p:spPr>
        <p:txBody>
          <a:bodyPr>
            <a:normAutofit/>
          </a:bodyPr>
          <a:lstStyle>
            <a:lvl1pPr algn="r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227" y="4635974"/>
            <a:ext cx="2807540" cy="1315189"/>
          </a:xfrm>
        </p:spPr>
        <p:txBody>
          <a:bodyPr>
            <a:noAutofit/>
          </a:bodyPr>
          <a:lstStyle>
            <a:lvl1pPr marL="0" indent="0" algn="r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40858" y="9138985"/>
            <a:ext cx="1565911" cy="528931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4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/>
          <a:stretch/>
        </p:blipFill>
        <p:spPr>
          <a:xfrm>
            <a:off x="1" y="0"/>
            <a:ext cx="5393531" cy="990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74" y="3567"/>
            <a:ext cx="4147228" cy="9898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031" y="1901997"/>
            <a:ext cx="2810508" cy="2684419"/>
          </a:xfrm>
        </p:spPr>
        <p:txBody>
          <a:bodyPr>
            <a:normAutofit/>
          </a:bodyPr>
          <a:lstStyle>
            <a:lvl1pPr algn="r">
              <a:lnSpc>
                <a:spcPts val="2096"/>
              </a:lnSpc>
              <a:defRPr sz="195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227" y="4635974"/>
            <a:ext cx="2807540" cy="1315189"/>
          </a:xfrm>
        </p:spPr>
        <p:txBody>
          <a:bodyPr>
            <a:noAutofit/>
          </a:bodyPr>
          <a:lstStyle>
            <a:lvl1pPr marL="0" indent="0" algn="r">
              <a:buNone/>
              <a:defRPr sz="975">
                <a:solidFill>
                  <a:schemeClr val="bg1"/>
                </a:solidFill>
                <a:latin typeface="Vodafone Rg" pitchFamily="34" charset="0"/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40858" y="9138985"/>
            <a:ext cx="1565911" cy="528931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5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7"/>
            <a:ext cx="5858037" cy="16864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83184"/>
            <a:ext cx="5858037" cy="6890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3974" y="9140980"/>
            <a:ext cx="310057" cy="5289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548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2902" y="9138985"/>
            <a:ext cx="1565911" cy="5289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IE" sz="54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1" t="24845" r="21159" b="39189"/>
          <a:stretch/>
        </p:blipFill>
        <p:spPr>
          <a:xfrm>
            <a:off x="6468320" y="8254810"/>
            <a:ext cx="389680" cy="165119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602956" y="9138985"/>
            <a:ext cx="1600200" cy="5289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548" smtClean="0"/>
            </a:lvl1pPr>
          </a:lstStyle>
          <a:p>
            <a:fld id="{AD47607F-D0CB-4AC6-9566-046428C59115}" type="datetime3">
              <a:rPr lang="en-US" smtClean="0"/>
              <a:t>11 April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86" r:id="rId3"/>
    <p:sldLayoutId id="2147483687" r:id="rId4"/>
    <p:sldLayoutId id="2147483702" r:id="rId5"/>
    <p:sldLayoutId id="2147483699" r:id="rId6"/>
    <p:sldLayoutId id="2147483698" r:id="rId7"/>
    <p:sldLayoutId id="2147483690" r:id="rId8"/>
    <p:sldLayoutId id="2147483664" r:id="rId9"/>
    <p:sldLayoutId id="2147483697" r:id="rId10"/>
    <p:sldLayoutId id="2147483700" r:id="rId11"/>
    <p:sldLayoutId id="2147483691" r:id="rId12"/>
    <p:sldLayoutId id="2147483701" r:id="rId13"/>
    <p:sldLayoutId id="2147483650" r:id="rId14"/>
    <p:sldLayoutId id="2147483668" r:id="rId15"/>
    <p:sldLayoutId id="2147483662" r:id="rId16"/>
    <p:sldLayoutId id="2147483661" r:id="rId17"/>
    <p:sldLayoutId id="2147483659" r:id="rId18"/>
    <p:sldLayoutId id="2147483654" r:id="rId19"/>
    <p:sldLayoutId id="2147483660" r:id="rId20"/>
    <p:sldLayoutId id="2147483670" r:id="rId21"/>
    <p:sldLayoutId id="2147483649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66" r:id="rId33"/>
    <p:sldLayoutId id="2147483667" r:id="rId34"/>
    <p:sldLayoutId id="2147483703" r:id="rId35"/>
  </p:sldLayoutIdLst>
  <p:timing>
    <p:tnLst>
      <p:par>
        <p:cTn id="1" dur="indefinite" restart="never" nodeType="tmRoot"/>
      </p:par>
    </p:tnLst>
  </p:timing>
  <p:hf hdr="0"/>
  <p:txStyles>
    <p:titleStyle>
      <a:lvl1pPr algn="l" defTabSz="557195" rtl="0" eaLnBrk="1" latinLnBrk="0" hangingPunct="1">
        <a:spcBef>
          <a:spcPct val="0"/>
        </a:spcBef>
        <a:buNone/>
        <a:defRPr sz="1462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10278" indent="-110278" algn="l" defTabSz="557195" rtl="0" eaLnBrk="1" latinLnBrk="0" hangingPunct="1">
        <a:spcBef>
          <a:spcPts val="0"/>
        </a:spcBef>
        <a:spcAft>
          <a:spcPts val="366"/>
        </a:spcAft>
        <a:buClr>
          <a:schemeClr val="accent1"/>
        </a:buClr>
        <a:buFont typeface="Arial" pitchFamily="34" charset="0"/>
        <a:buChar char="•"/>
        <a:defRPr sz="1097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272793" indent="-110278" algn="l" defTabSz="557195" rtl="0" eaLnBrk="1" latinLnBrk="0" hangingPunct="1">
        <a:spcBef>
          <a:spcPts val="0"/>
        </a:spcBef>
        <a:spcAft>
          <a:spcPts val="183"/>
        </a:spcAft>
        <a:buClr>
          <a:schemeClr val="accent1"/>
        </a:buClr>
        <a:buFont typeface="Calibri" pitchFamily="34" charset="0"/>
        <a:buChar char="–"/>
        <a:defRPr sz="854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435309" indent="-104475" algn="l" defTabSz="557195" rtl="0" eaLnBrk="1" latinLnBrk="0" hangingPunct="1">
        <a:spcBef>
          <a:spcPts val="0"/>
        </a:spcBef>
        <a:spcAft>
          <a:spcPts val="183"/>
        </a:spcAft>
        <a:buClr>
          <a:schemeClr val="accent1"/>
        </a:buClr>
        <a:buFont typeface="Calibri" pitchFamily="34" charset="0"/>
        <a:buChar char="–"/>
        <a:defRPr sz="854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574607" indent="-81257" algn="l" defTabSz="557195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679082" indent="-75454" algn="l" defTabSz="557195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73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32288" indent="-139299" algn="l" defTabSz="557195" rtl="0" eaLnBrk="1" latinLnBrk="0" hangingPunct="1">
        <a:spcBef>
          <a:spcPct val="20000"/>
        </a:spcBef>
        <a:buFont typeface="Arial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6pPr>
      <a:lvl7pPr marL="1810885" indent="-139299" algn="l" defTabSz="557195" rtl="0" eaLnBrk="1" latinLnBrk="0" hangingPunct="1">
        <a:spcBef>
          <a:spcPct val="20000"/>
        </a:spcBef>
        <a:buFont typeface="Arial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7pPr>
      <a:lvl8pPr marL="2089483" indent="-139299" algn="l" defTabSz="557195" rtl="0" eaLnBrk="1" latinLnBrk="0" hangingPunct="1">
        <a:spcBef>
          <a:spcPct val="20000"/>
        </a:spcBef>
        <a:buFont typeface="Arial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8pPr>
      <a:lvl9pPr marL="2368081" indent="-139299" algn="l" defTabSz="557195" rtl="0" eaLnBrk="1" latinLnBrk="0" hangingPunct="1">
        <a:spcBef>
          <a:spcPct val="20000"/>
        </a:spcBef>
        <a:buFont typeface="Arial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19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598" algn="l" defTabSz="55719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195" algn="l" defTabSz="55719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793" algn="l" defTabSz="55719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391" algn="l" defTabSz="55719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2988" algn="l" defTabSz="55719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586" algn="l" defTabSz="55719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184" algn="l" defTabSz="55719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781" algn="l" defTabSz="55719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3" userDrawn="1">
          <p15:clr>
            <a:srgbClr val="F26B43"/>
          </p15:clr>
        </p15:guide>
        <p15:guide id="2" pos="3912" userDrawn="1">
          <p15:clr>
            <a:srgbClr val="F26B43"/>
          </p15:clr>
        </p15:guide>
        <p15:guide id="3" orient="horz" pos="56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s://mediacentre.vodafone.co.uk/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81388" y="660574"/>
            <a:ext cx="6680504" cy="529186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750" tIns="5160" rIns="5160" bIns="5160" numCol="1" spcCol="1270" rtlCol="0" anchor="ctr" anchorCtr="0">
            <a:noAutofit/>
          </a:bodyPr>
          <a:lstStyle/>
          <a:p>
            <a:pPr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altLang="en-US" sz="975" dirty="0">
              <a:solidFill>
                <a:schemeClr val="tx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3127975" y="2662122"/>
            <a:ext cx="2096600" cy="860886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8101" y="1696176"/>
            <a:ext cx="3120139" cy="371288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-6026"/>
            <a:ext cx="6867524" cy="58538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6350" rIns="72000" bIns="6350" numCol="1" spcCol="1270" rtlCol="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b="1" kern="1200" dirty="0" smtClean="0">
              <a:solidFill>
                <a:schemeClr val="bg1"/>
              </a:solidFill>
              <a:latin typeface="Vodafone ExB" panose="02000503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5129" y="7947007"/>
            <a:ext cx="465246" cy="2615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750" tIns="5160" rIns="5160" bIns="5160" numCol="1" spcCol="1270" rtlCol="0" anchor="ctr" anchorCtr="0">
            <a:noAutofit/>
          </a:bodyPr>
          <a:lstStyle/>
          <a:p>
            <a:pPr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altLang="en-US" sz="975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27" y="139710"/>
            <a:ext cx="6654185" cy="483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 panose="02000503000000020004" pitchFamily="2" charset="0"/>
              </a:rPr>
              <a:t>Life, Uninterrupted – what have we launched?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41" y="661409"/>
            <a:ext cx="6688124" cy="28687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6350" rIns="72000" bIns="6350" numCol="1" spcCol="1270" rtlCol="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b="1" kern="1200" dirty="0" smtClean="0">
              <a:solidFill>
                <a:schemeClr val="bg1"/>
              </a:solidFill>
              <a:latin typeface="Vodafone ExB" panose="02000503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580" y="643830"/>
            <a:ext cx="6441651" cy="606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chemeClr val="bg1"/>
                </a:solidFill>
                <a:latin typeface="Vodafone Rg" pitchFamily="34" charset="0"/>
              </a:rPr>
              <a:t>Vodafone Global Roaming</a:t>
            </a:r>
            <a:endParaRPr lang="en-GB" sz="2000" b="1" dirty="0" smtClean="0">
              <a:solidFill>
                <a:srgbClr val="A8B400"/>
              </a:solidFill>
              <a:latin typeface="Vodafone R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19" y="6054030"/>
            <a:ext cx="6679239" cy="380978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750" tIns="5160" rIns="5160" bIns="5160" numCol="1" spcCol="1270" rtlCol="0" anchor="ctr" anchorCtr="0">
            <a:noAutofit/>
          </a:bodyPr>
          <a:lstStyle/>
          <a:p>
            <a:pPr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altLang="en-US" sz="975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85" y="6094965"/>
            <a:ext cx="6688124" cy="28687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6350" rIns="72000" bIns="6350" numCol="1" spcCol="1270" rtlCol="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b="1" kern="1200" dirty="0" smtClean="0">
              <a:solidFill>
                <a:schemeClr val="bg1"/>
              </a:solidFill>
              <a:latin typeface="Vodafone ExB" panose="02000503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500" y="6077179"/>
            <a:ext cx="6441651" cy="606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850" b="1" dirty="0" smtClean="0">
                <a:solidFill>
                  <a:schemeClr val="bg1"/>
                </a:solidFill>
                <a:latin typeface="Vodafone Rg" pitchFamily="34" charset="0"/>
              </a:rPr>
              <a:t>Vodafone Flexi-upgrades and simpler plans</a:t>
            </a:r>
            <a:endParaRPr lang="en-GB" sz="1850" b="1" dirty="0" smtClean="0">
              <a:solidFill>
                <a:srgbClr val="A8B400"/>
              </a:solidFill>
              <a:latin typeface="Vodafone Rg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846" y="9210353"/>
            <a:ext cx="6560097" cy="6222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60" tIns="5160" rIns="5160" bIns="5160" numCol="1" spcCol="1270" rtlCol="0" anchor="ctr" anchorCtr="0">
            <a:noAutofit/>
          </a:bodyPr>
          <a:lstStyle/>
          <a:p>
            <a:pPr algn="ctr"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12" dirty="0">
              <a:solidFill>
                <a:srgbClr val="34342B"/>
              </a:solidFill>
              <a:latin typeface="Vodafone Rg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5" b="16546"/>
          <a:stretch/>
        </p:blipFill>
        <p:spPr bwMode="auto">
          <a:xfrm>
            <a:off x="6288407" y="9051481"/>
            <a:ext cx="582293" cy="87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3304" y="9322947"/>
            <a:ext cx="596742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 smtClean="0"/>
              <a:t>Keep up to date with all the latest news </a:t>
            </a:r>
            <a:r>
              <a:rPr lang="en-GB" sz="1100" dirty="0"/>
              <a:t>from Vodafone UK at </a:t>
            </a:r>
            <a:r>
              <a:rPr lang="en-GB" sz="1100" dirty="0">
                <a:hlinkClick r:id="rId3"/>
              </a:rPr>
              <a:t>https://mediacentre.vodafone.co.uk</a:t>
            </a:r>
            <a:r>
              <a:rPr lang="en-GB" sz="1100" dirty="0" smtClean="0">
                <a:hlinkClick r:id="rId3"/>
              </a:rPr>
              <a:t>/</a:t>
            </a:r>
            <a:r>
              <a:rPr lang="en-GB" sz="1100" dirty="0" smtClean="0"/>
              <a:t> If you have a specific query contact the media relations on 01635 693693</a:t>
            </a:r>
            <a:endParaRPr lang="en-GB" sz="1100" dirty="0">
              <a:latin typeface="Vodafone Rg" pitchFamily="34" charset="0"/>
            </a:endParaRPr>
          </a:p>
        </p:txBody>
      </p:sp>
      <p:pic>
        <p:nvPicPr>
          <p:cNvPr id="20" name="Picture 5" descr="C:\Users\TumiltyL\Pictures\Vodafone Images\bu-img_120x120-pillar-innov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5" y="9345868"/>
            <a:ext cx="385117" cy="3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31308" y="6426121"/>
            <a:ext cx="6538831" cy="76944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100" b="1" dirty="0" smtClean="0">
                <a:latin typeface="Vodafone Rg" pitchFamily="34" charset="0"/>
              </a:rPr>
              <a:t>Flexi-upgrades</a:t>
            </a:r>
            <a:r>
              <a:rPr lang="en-GB" sz="1100" dirty="0" smtClean="0">
                <a:latin typeface="Vodafone Rg" pitchFamily="34" charset="0"/>
              </a:rPr>
              <a:t> has been introduced so that pay monthly </a:t>
            </a:r>
            <a:r>
              <a:rPr lang="en-GB" sz="1100" b="1" dirty="0" smtClean="0">
                <a:latin typeface="Vodafone Rg" pitchFamily="34" charset="0"/>
              </a:rPr>
              <a:t>handset &amp; tablet</a:t>
            </a:r>
            <a:r>
              <a:rPr lang="en-GB" sz="1100" dirty="0" smtClean="0">
                <a:latin typeface="Vodafone Rg" pitchFamily="34" charset="0"/>
              </a:rPr>
              <a:t> customers don’t have to wait the full 24 months to get their hands on the latest devices.  </a:t>
            </a:r>
            <a:r>
              <a:rPr lang="en-GB" sz="1100" dirty="0">
                <a:latin typeface="Vodafone Rg" pitchFamily="34" charset="0"/>
              </a:rPr>
              <a:t>A</a:t>
            </a:r>
            <a:r>
              <a:rPr lang="en-GB" sz="1100" dirty="0" smtClean="0">
                <a:latin typeface="Vodafone Rg" pitchFamily="34" charset="0"/>
              </a:rPr>
              <a:t>ll they have to do is pay a Flexi-upgrade fee after six months to upgrade a phone of their choice.  We’ve also introduced </a:t>
            </a:r>
            <a:r>
              <a:rPr lang="en-GB" sz="1100" b="1" dirty="0">
                <a:latin typeface="Vodafone Rg" pitchFamily="34" charset="0"/>
              </a:rPr>
              <a:t>simpler </a:t>
            </a:r>
            <a:r>
              <a:rPr lang="en-GB" sz="1100" b="1" dirty="0" smtClean="0">
                <a:latin typeface="Vodafone Rg" pitchFamily="34" charset="0"/>
              </a:rPr>
              <a:t>plans </a:t>
            </a:r>
            <a:r>
              <a:rPr lang="en-GB" sz="1100" dirty="0" smtClean="0">
                <a:latin typeface="Vodafone Rg" pitchFamily="34" charset="0"/>
              </a:rPr>
              <a:t>which come with </a:t>
            </a:r>
            <a:r>
              <a:rPr lang="en-GB" sz="1100" b="1" dirty="0" smtClean="0">
                <a:latin typeface="Vodafone Rg" pitchFamily="34" charset="0"/>
              </a:rPr>
              <a:t>larger </a:t>
            </a:r>
            <a:r>
              <a:rPr lang="en-GB" sz="1100" b="1" dirty="0">
                <a:latin typeface="Vodafone Rg" pitchFamily="34" charset="0"/>
              </a:rPr>
              <a:t>data </a:t>
            </a:r>
            <a:r>
              <a:rPr lang="en-GB" sz="1100" b="1" dirty="0" smtClean="0">
                <a:latin typeface="Vodafone Rg" pitchFamily="34" charset="0"/>
              </a:rPr>
              <a:t>allowances</a:t>
            </a:r>
            <a:r>
              <a:rPr lang="en-GB" sz="1100" dirty="0" smtClean="0">
                <a:latin typeface="Vodafone Rg" pitchFamily="34" charset="0"/>
              </a:rPr>
              <a:t> giving our customers more of what they love!</a:t>
            </a:r>
            <a:endParaRPr lang="en-GB" sz="1100" b="1" dirty="0">
              <a:latin typeface="Vodafone Rg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27273" y="7272453"/>
            <a:ext cx="3141685" cy="1814162"/>
          </a:xfrm>
          <a:prstGeom prst="roundRect">
            <a:avLst/>
          </a:prstGeom>
          <a:noFill/>
          <a:ln w="25400" cap="flat" cmpd="sng" algn="ctr">
            <a:solidFill>
              <a:srgbClr val="007C92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7060" y="7266613"/>
            <a:ext cx="3135883" cy="1831146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2838" y="7282638"/>
            <a:ext cx="331844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/>
              <a:t>Vodafone Flexi-upgrades</a:t>
            </a:r>
            <a:endParaRPr lang="en-GB" sz="1600" b="1" dirty="0">
              <a:latin typeface="Vodafone Rg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18636" y="1572705"/>
            <a:ext cx="1406546" cy="333024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48164" y="1654363"/>
            <a:ext cx="1464054" cy="349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latin typeface="Vodafone Rg" pitchFamily="34" charset="0"/>
              </a:rPr>
              <a:t>Vodafone Global Roaming overview</a:t>
            </a:r>
          </a:p>
          <a:p>
            <a:pPr marL="171450" indent="-171450" algn="ctr"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Vodafone Rg" pitchFamily="34" charset="0"/>
              </a:rPr>
              <a:t>Full home plan of texts, minutes &amp; data can be used across 100 destinations</a:t>
            </a:r>
          </a:p>
          <a:p>
            <a:pPr marL="171450" indent="-171450" algn="ctr"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Vodafone Rg" pitchFamily="34" charset="0"/>
              </a:rPr>
              <a:t>40 Roam free destinations at no additional cost</a:t>
            </a:r>
          </a:p>
          <a:p>
            <a:pPr marL="171450" indent="-171450" algn="ctr"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Vodafone Rg" pitchFamily="34" charset="0"/>
              </a:rPr>
              <a:t>60 Roam Further destinations for just £5 a day</a:t>
            </a:r>
          </a:p>
          <a:p>
            <a:pPr marL="171450" indent="-171450" algn="ctr"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Vodafone Rg" pitchFamily="34" charset="0"/>
              </a:rPr>
              <a:t>More 4G destinations than any other operator (117 destinations worldwide)</a:t>
            </a:r>
          </a:p>
          <a:p>
            <a:pPr marL="171450" indent="-171450" algn="ctr"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Vodafone Rg" pitchFamily="34" charset="0"/>
              </a:rPr>
              <a:t>No data throttling </a:t>
            </a:r>
          </a:p>
          <a:p>
            <a:pPr marL="171450" indent="-171450" algn="ctr"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GB" sz="1100" dirty="0" smtClean="0">
              <a:latin typeface="Vodafone Rg" pitchFamily="34" charset="0"/>
            </a:endParaRPr>
          </a:p>
        </p:txBody>
      </p:sp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1" y="2123024"/>
            <a:ext cx="2940660" cy="2876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Shape 550"/>
          <p:cNvGrpSpPr/>
          <p:nvPr/>
        </p:nvGrpSpPr>
        <p:grpSpPr>
          <a:xfrm>
            <a:off x="2397487" y="3161560"/>
            <a:ext cx="389558" cy="432086"/>
            <a:chOff x="5964175" y="4329750"/>
            <a:chExt cx="421350" cy="421350"/>
          </a:xfrm>
          <a:solidFill>
            <a:srgbClr val="9C2AA0"/>
          </a:solidFill>
        </p:grpSpPr>
        <p:sp>
          <p:nvSpPr>
            <p:cNvPr id="51" name="Shape 551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0" t="0" r="0" b="0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52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0" t="0" r="0" b="0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741"/>
          <p:cNvGrpSpPr/>
          <p:nvPr/>
        </p:nvGrpSpPr>
        <p:grpSpPr>
          <a:xfrm>
            <a:off x="177088" y="4310987"/>
            <a:ext cx="414334" cy="352274"/>
            <a:chOff x="5916675" y="927975"/>
            <a:chExt cx="516350" cy="502950"/>
          </a:xfrm>
        </p:grpSpPr>
        <p:sp>
          <p:nvSpPr>
            <p:cNvPr id="54" name="Shape 74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700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74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700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" name="Shape 593"/>
          <p:cNvGrpSpPr/>
          <p:nvPr/>
        </p:nvGrpSpPr>
        <p:grpSpPr>
          <a:xfrm rot="938276">
            <a:off x="3167821" y="2236684"/>
            <a:ext cx="483480" cy="362035"/>
            <a:chOff x="3927500" y="301425"/>
            <a:chExt cx="461550" cy="411625"/>
          </a:xfrm>
        </p:grpSpPr>
        <p:sp>
          <p:nvSpPr>
            <p:cNvPr id="57" name="Shape 594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95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6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597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598"/>
            <p:cNvSpPr/>
            <p:nvPr/>
          </p:nvSpPr>
          <p:spPr>
            <a:xfrm flipV="1">
              <a:off x="4300089" y="494474"/>
              <a:ext cx="41461" cy="39367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59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00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01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02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03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04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05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06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607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60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60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610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611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612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613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614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615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616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617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61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61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620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9488" y="930164"/>
            <a:ext cx="6688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latin typeface="Vodafone Rg" pitchFamily="34" charset="0"/>
              </a:rPr>
              <a:t>Vodafone has made roaming whilst on holiday even simpler with the launch of Vodafone Global Roaming. From today, a</a:t>
            </a:r>
            <a:r>
              <a:rPr lang="en-GB" sz="1100" dirty="0" smtClean="0"/>
              <a:t>ll new and upgrading pay monthly customers will be able to take their </a:t>
            </a:r>
            <a:r>
              <a:rPr lang="en-GB" sz="1100" b="1" dirty="0" smtClean="0"/>
              <a:t>home plan abroad to 100 destinations</a:t>
            </a:r>
            <a:r>
              <a:rPr lang="en-GB" sz="1100" dirty="0" smtClean="0"/>
              <a:t>, more than any other UK network. We also offer the </a:t>
            </a:r>
            <a:r>
              <a:rPr lang="en-GB" sz="1100" b="1" dirty="0" smtClean="0"/>
              <a:t>most 4G roaming destinations </a:t>
            </a:r>
            <a:r>
              <a:rPr lang="en-GB" sz="1100" dirty="0" smtClean="0"/>
              <a:t>and we don’t </a:t>
            </a:r>
            <a:r>
              <a:rPr lang="en-GB" sz="1100" b="1" dirty="0" smtClean="0"/>
              <a:t>throttle data </a:t>
            </a:r>
            <a:r>
              <a:rPr lang="en-GB" sz="1100" dirty="0" smtClean="0"/>
              <a:t>unlike some competitors.</a:t>
            </a:r>
            <a:endParaRPr lang="en-GB" sz="1100" dirty="0">
              <a:latin typeface="Vodafone Rg" pitchFamily="34" charset="0"/>
            </a:endParaRPr>
          </a:p>
        </p:txBody>
      </p:sp>
      <p:pic>
        <p:nvPicPr>
          <p:cNvPr id="106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/>
          <a:stretch/>
        </p:blipFill>
        <p:spPr bwMode="auto">
          <a:xfrm>
            <a:off x="3115623" y="3597442"/>
            <a:ext cx="2137108" cy="1336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3525" y="1699666"/>
            <a:ext cx="1417320" cy="481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Vodafone Rg" pitchFamily="34" charset="0"/>
              </a:rPr>
              <a:t>Roam-free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2456" y="1737743"/>
            <a:ext cx="2219074" cy="443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100" dirty="0" smtClean="0">
                <a:solidFill>
                  <a:schemeClr val="bg1"/>
                </a:solidFill>
                <a:latin typeface="Vodafone Rg" pitchFamily="34" charset="0"/>
              </a:rPr>
              <a:t>Take your </a:t>
            </a:r>
            <a:r>
              <a:rPr lang="en-GB" sz="1100" b="1" dirty="0" smtClean="0">
                <a:solidFill>
                  <a:schemeClr val="bg1"/>
                </a:solidFill>
                <a:latin typeface="Vodafone Rg" pitchFamily="34" charset="0"/>
              </a:rPr>
              <a:t>full </a:t>
            </a:r>
            <a:r>
              <a:rPr lang="en-GB" sz="1100" dirty="0" smtClean="0">
                <a:solidFill>
                  <a:schemeClr val="bg1"/>
                </a:solidFill>
                <a:latin typeface="Vodafone Rg" pitchFamily="34" charset="0"/>
              </a:rPr>
              <a:t>home plan abroad to 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100" b="1" dirty="0" smtClean="0">
                <a:solidFill>
                  <a:schemeClr val="bg1"/>
                </a:solidFill>
                <a:latin typeface="Vodafone Rg" pitchFamily="34" charset="0"/>
              </a:rPr>
              <a:t>40 destinations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552692" y="2651440"/>
            <a:ext cx="1417320" cy="481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Vodafone Rg" pitchFamily="34" charset="0"/>
              </a:rPr>
              <a:t>Roam-further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68467" y="2916735"/>
            <a:ext cx="1777107" cy="800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100" dirty="0" smtClean="0">
                <a:solidFill>
                  <a:schemeClr val="bg1"/>
                </a:solidFill>
                <a:latin typeface="Vodafone Rg" pitchFamily="34" charset="0"/>
              </a:rPr>
              <a:t>Take your full home plan abroad to over 60 Roam Further destinations for just </a:t>
            </a:r>
            <a:r>
              <a:rPr lang="en-GB" sz="1100" b="1" dirty="0" smtClean="0">
                <a:solidFill>
                  <a:schemeClr val="bg1"/>
                </a:solidFill>
                <a:latin typeface="Vodafone Rg" pitchFamily="34" charset="0"/>
              </a:rPr>
              <a:t>£5 per day</a:t>
            </a:r>
          </a:p>
        </p:txBody>
      </p:sp>
      <p:grpSp>
        <p:nvGrpSpPr>
          <p:cNvPr id="119" name="Shape 321"/>
          <p:cNvGrpSpPr/>
          <p:nvPr/>
        </p:nvGrpSpPr>
        <p:grpSpPr>
          <a:xfrm rot="20038270">
            <a:off x="3262328" y="4416457"/>
            <a:ext cx="267987" cy="185891"/>
            <a:chOff x="1247825" y="322750"/>
            <a:chExt cx="443300" cy="369000"/>
          </a:xfrm>
        </p:grpSpPr>
        <p:sp>
          <p:nvSpPr>
            <p:cNvPr id="120" name="Shape 3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323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324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325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326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EB97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Curved Up Arrow 124"/>
          <p:cNvSpPr/>
          <p:nvPr/>
        </p:nvSpPr>
        <p:spPr>
          <a:xfrm rot="11372560">
            <a:off x="2718606" y="3633814"/>
            <a:ext cx="1453299" cy="328238"/>
          </a:xfrm>
          <a:prstGeom prst="curved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8764" y="1881640"/>
            <a:ext cx="1537319" cy="636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1100" dirty="0" smtClean="0">
                <a:latin typeface="Vodafone Rg" pitchFamily="34" charset="0"/>
              </a:rPr>
              <a:t>For a full breakdown of Roam Free &amp; Roam Further destinations, visit </a:t>
            </a:r>
            <a:r>
              <a:rPr lang="en-GB" sz="1100" b="1" dirty="0" smtClean="0">
                <a:latin typeface="Vodafone Rg" pitchFamily="34" charset="0"/>
              </a:rPr>
              <a:t>Vodafone.co.uk/Roaming</a:t>
            </a:r>
          </a:p>
        </p:txBody>
      </p:sp>
      <p:pic>
        <p:nvPicPr>
          <p:cNvPr id="105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30" y="4248367"/>
            <a:ext cx="754845" cy="5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8" descr="https://media.e2save.com/website_engine/images/www2016/e2save_content_pages/network/vodafone-upgrad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95" y="8672222"/>
            <a:ext cx="833020" cy="5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3497622" y="7282638"/>
            <a:ext cx="331844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1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/>
              <a:t>New, simpler plans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519673" y="7511634"/>
            <a:ext cx="29284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We’ve simplified our pay monthly plans into three simple, no-nonsense plans: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Essentials </a:t>
            </a:r>
            <a:r>
              <a:rPr lang="en-GB" sz="1100" dirty="0"/>
              <a:t>includes unlimited texts, 500 minutes and up to </a:t>
            </a:r>
            <a:r>
              <a:rPr lang="en-GB" sz="1100" b="1" dirty="0"/>
              <a:t>500MB</a:t>
            </a:r>
            <a:r>
              <a:rPr lang="en-GB" sz="1100" dirty="0"/>
              <a:t> of data;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Red Extra provides a generous up to </a:t>
            </a:r>
            <a:r>
              <a:rPr lang="en-GB" sz="1100" b="1" dirty="0"/>
              <a:t>40GB</a:t>
            </a:r>
            <a:r>
              <a:rPr lang="en-GB" sz="1100" dirty="0"/>
              <a:t> of data on top of unlimited calls and texts.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Red Entertainment plans now come with up to </a:t>
            </a:r>
            <a:r>
              <a:rPr lang="en-GB" sz="1100" b="1" dirty="0" smtClean="0"/>
              <a:t>60GB</a:t>
            </a:r>
            <a:r>
              <a:rPr lang="en-GB" sz="1100" dirty="0" smtClean="0"/>
              <a:t> of 4G data as well as a choice of entertainment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73525" y="7550830"/>
            <a:ext cx="2925446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Customers now </a:t>
            </a:r>
            <a:r>
              <a:rPr lang="en-GB" sz="1100" b="1" dirty="0"/>
              <a:t>don’t</a:t>
            </a:r>
            <a:r>
              <a:rPr lang="en-GB" sz="1100" dirty="0"/>
              <a:t> have to wait </a:t>
            </a:r>
            <a:r>
              <a:rPr lang="en-GB" sz="1100" b="1" dirty="0"/>
              <a:t>24 months </a:t>
            </a:r>
            <a:r>
              <a:rPr lang="en-GB" sz="1100" dirty="0"/>
              <a:t>to get their hands on </a:t>
            </a:r>
            <a:r>
              <a:rPr lang="en-GB" sz="1100" dirty="0" smtClean="0"/>
              <a:t>the newest handsets </a:t>
            </a:r>
            <a:r>
              <a:rPr lang="en-GB" sz="1100" dirty="0"/>
              <a:t>and tablets</a:t>
            </a:r>
            <a:r>
              <a:rPr lang="en-GB" sz="1100" dirty="0" smtClean="0"/>
              <a:t>.</a:t>
            </a: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They can Flexi-upgrade after </a:t>
            </a:r>
            <a:r>
              <a:rPr lang="en-GB" sz="1100" b="1" dirty="0" smtClean="0"/>
              <a:t>6 months </a:t>
            </a:r>
            <a:r>
              <a:rPr lang="en-GB" sz="1100" dirty="0" smtClean="0"/>
              <a:t>of their current pay monthly contract</a:t>
            </a: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Trade </a:t>
            </a:r>
            <a:r>
              <a:rPr lang="en-GB" sz="1100" dirty="0"/>
              <a:t>in cash </a:t>
            </a:r>
            <a:r>
              <a:rPr lang="en-GB" sz="1100" dirty="0" smtClean="0"/>
              <a:t>can also be used to </a:t>
            </a:r>
            <a:r>
              <a:rPr lang="en-GB" sz="1100" dirty="0"/>
              <a:t>pay off the balance left on their current plan, freeing them up to grab that new </a:t>
            </a:r>
            <a:r>
              <a:rPr lang="en-GB" sz="1100" dirty="0" smtClean="0"/>
              <a:t>device, whenever </a:t>
            </a:r>
            <a:r>
              <a:rPr lang="en-GB" sz="1100" dirty="0"/>
              <a:t>they want</a:t>
            </a:r>
            <a:r>
              <a:rPr lang="en-GB" sz="1100" dirty="0" smtClean="0"/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7696" y="7006561"/>
            <a:ext cx="514535" cy="552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161077" y="5056877"/>
            <a:ext cx="6505961" cy="808023"/>
          </a:xfrm>
          <a:prstGeom prst="roundRect">
            <a:avLst/>
          </a:prstGeom>
          <a:solidFill>
            <a:srgbClr val="EA2314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50" b="1" dirty="0">
                <a:solidFill>
                  <a:schemeClr val="bg1"/>
                </a:solidFill>
                <a:latin typeface="Vodafone Rg" pitchFamily="34" charset="0"/>
              </a:rPr>
              <a:t>Vodafone is the first UK operator to </a:t>
            </a:r>
            <a:r>
              <a:rPr lang="en-GB" sz="1550" b="1" dirty="0" smtClean="0">
                <a:solidFill>
                  <a:schemeClr val="bg1"/>
                </a:solidFill>
                <a:latin typeface="Vodafone Rg" pitchFamily="34" charset="0"/>
              </a:rPr>
              <a:t>completely abolish </a:t>
            </a:r>
            <a:r>
              <a:rPr lang="en-GB" sz="1550" b="1" dirty="0">
                <a:solidFill>
                  <a:schemeClr val="bg1"/>
                </a:solidFill>
                <a:latin typeface="Vodafone Rg" pitchFamily="34" charset="0"/>
              </a:rPr>
              <a:t>EU roaming </a:t>
            </a:r>
            <a:r>
              <a:rPr lang="en-GB" sz="1550" b="1" dirty="0" smtClean="0">
                <a:solidFill>
                  <a:schemeClr val="bg1"/>
                </a:solidFill>
                <a:latin typeface="Vodafone Rg" pitchFamily="34" charset="0"/>
              </a:rPr>
              <a:t>charges on Pay monthly plans </a:t>
            </a:r>
            <a:endParaRPr lang="en-GB" sz="1550" b="1" dirty="0" smtClean="0">
              <a:solidFill>
                <a:schemeClr val="bg1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 smtClean="0">
                <a:solidFill>
                  <a:schemeClr val="bg1"/>
                </a:solidFill>
                <a:latin typeface="Vodafone Rg" pitchFamily="34" charset="0"/>
              </a:rPr>
              <a:t>Take </a:t>
            </a:r>
            <a:r>
              <a:rPr lang="en-GB" sz="1400" dirty="0">
                <a:solidFill>
                  <a:schemeClr val="bg1"/>
                </a:solidFill>
                <a:latin typeface="Vodafone Rg" pitchFamily="34" charset="0"/>
              </a:rPr>
              <a:t>your pay monthly plan abroad with Vodafone – The UK’s best roaming </a:t>
            </a:r>
            <a:r>
              <a:rPr lang="en-GB" sz="1400" dirty="0" smtClean="0">
                <a:solidFill>
                  <a:schemeClr val="bg1"/>
                </a:solidFill>
                <a:latin typeface="Vodafone Rg" pitchFamily="34" charset="0"/>
              </a:rPr>
              <a:t>network</a:t>
            </a:r>
            <a:endParaRPr lang="en-GB" sz="1400" kern="1200" dirty="0" smtClean="0">
              <a:solidFill>
                <a:schemeClr val="bg1"/>
              </a:solidFill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afone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VF_Template &amp; Usage 220616.pptx" id="{6383E4D9-32ED-4F54-9C08-CF44547434F5}" vid="{9A3E65C1-15D6-4960-87D9-339D9E852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438</Words>
  <Application>Microsoft Office PowerPoint</Application>
  <PresentationFormat>A4 Paper (210x297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Vodafone ExB</vt:lpstr>
      <vt:lpstr>Vodafone Rg</vt:lpstr>
      <vt:lpstr>Vodafone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2011-08-30T12:20:26Z</cp:lastPrinted>
  <dcterms:created xsi:type="dcterms:W3CDTF">2017-03-09T09:15:03Z</dcterms:created>
  <dcterms:modified xsi:type="dcterms:W3CDTF">2017-04-11T10:38:59Z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